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1" r:id="rId4"/>
    <p:sldId id="258" r:id="rId5"/>
    <p:sldId id="259" r:id="rId6"/>
    <p:sldId id="272" r:id="rId7"/>
    <p:sldId id="273" r:id="rId8"/>
    <p:sldId id="260"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13.09.2021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13.09.2021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13.09.2021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13.09.2021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13.09.2021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13.09.2021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07704" y="533400"/>
            <a:ext cx="6564564" cy="4119736"/>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kk-KZ" sz="2800" dirty="0" smtClean="0">
                <a:solidFill>
                  <a:srgbClr val="C00000"/>
                </a:solidFill>
                <a:latin typeface="Times New Roman" pitchFamily="18" charset="0"/>
                <a:cs typeface="Times New Roman" pitchFamily="18" charset="0"/>
              </a:rPr>
              <a:t>3- тақырып.  Екі жақталық қағидасы және баланстық теңдік</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7715200" cy="5691032"/>
          </a:xfrm>
        </p:spPr>
        <p:txBody>
          <a:bodyPr/>
          <a:lstStyle/>
          <a:p>
            <a:pPr algn="just"/>
            <a:r>
              <a:rPr lang="kk-KZ" dirty="0" smtClean="0"/>
              <a:t>ХҚЕС бойынша баланстың бірыңғай үлгісі бекілген және олар </a:t>
            </a:r>
            <a:r>
              <a:rPr lang="kk-KZ" b="1" dirty="0" smtClean="0">
                <a:solidFill>
                  <a:srgbClr val="C00000"/>
                </a:solidFill>
              </a:rPr>
              <a:t>актив</a:t>
            </a:r>
            <a:r>
              <a:rPr lang="kk-KZ" b="1" dirty="0" smtClean="0"/>
              <a:t> </a:t>
            </a:r>
            <a:r>
              <a:rPr lang="kk-KZ" dirty="0" smtClean="0"/>
              <a:t>бойынша екі бөлімнен, </a:t>
            </a:r>
            <a:r>
              <a:rPr lang="kk-KZ" b="1" dirty="0" smtClean="0">
                <a:solidFill>
                  <a:srgbClr val="C00000"/>
                </a:solidFill>
              </a:rPr>
              <a:t>пассив</a:t>
            </a:r>
            <a:r>
              <a:rPr lang="kk-KZ" b="1" dirty="0" smtClean="0"/>
              <a:t> </a:t>
            </a:r>
            <a:r>
              <a:rPr lang="kk-KZ" dirty="0" smtClean="0"/>
              <a:t> бойынша  үш бөлімнен тұрады.</a:t>
            </a:r>
          </a:p>
          <a:p>
            <a:pPr algn="just">
              <a:buNone/>
            </a:pPr>
            <a:endParaRPr lang="ru-RU" dirty="0" smtClean="0"/>
          </a:p>
          <a:p>
            <a:pPr algn="just"/>
            <a:r>
              <a:rPr lang="kk-KZ" dirty="0" smtClean="0">
                <a:solidFill>
                  <a:srgbClr val="C00000"/>
                </a:solidFill>
              </a:rPr>
              <a:t>Активтер:</a:t>
            </a:r>
            <a:r>
              <a:rPr lang="kk-KZ" dirty="0" smtClean="0"/>
              <a:t> </a:t>
            </a:r>
            <a:r>
              <a:rPr lang="kk-KZ" i="1" dirty="0" smtClean="0"/>
              <a:t>ұзақ мерзімді активтер; қысқа мерзімді активтер</a:t>
            </a:r>
            <a:r>
              <a:rPr lang="kk-KZ" dirty="0" smtClean="0"/>
              <a:t>.</a:t>
            </a:r>
            <a:endParaRPr lang="ru-RU" dirty="0" smtClean="0"/>
          </a:p>
          <a:p>
            <a:pPr algn="just"/>
            <a:r>
              <a:rPr lang="kk-KZ" dirty="0" smtClean="0">
                <a:solidFill>
                  <a:srgbClr val="C00000"/>
                </a:solidFill>
              </a:rPr>
              <a:t>Пассивтер</a:t>
            </a:r>
            <a:r>
              <a:rPr lang="kk-KZ" dirty="0" smtClean="0"/>
              <a:t>: </a:t>
            </a:r>
            <a:r>
              <a:rPr lang="kk-KZ" i="1" dirty="0" smtClean="0"/>
              <a:t>капитал</a:t>
            </a:r>
            <a:r>
              <a:rPr lang="kk-KZ" dirty="0" smtClean="0"/>
              <a:t>; </a:t>
            </a:r>
            <a:r>
              <a:rPr lang="kk-KZ" i="1" dirty="0" smtClean="0"/>
              <a:t>ұзақ мерзімді міндеттемелер;</a:t>
            </a:r>
            <a:r>
              <a:rPr lang="kk-KZ" dirty="0" smtClean="0"/>
              <a:t> </a:t>
            </a:r>
            <a:r>
              <a:rPr lang="kk-KZ" i="1" dirty="0" smtClean="0"/>
              <a:t>қысқа мерзімді  міндеттемелер </a:t>
            </a:r>
            <a:r>
              <a:rPr lang="kk-KZ" dirty="0" smtClean="0"/>
              <a:t>бөлімдерден тұрады</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7239000" cy="5619024"/>
          </a:xfrm>
        </p:spPr>
        <p:txBody>
          <a:bodyPr/>
          <a:lstStyle/>
          <a:p>
            <a:pPr algn="just"/>
            <a:r>
              <a:rPr lang="kk-KZ" dirty="0" smtClean="0"/>
              <a:t>Бухгалтерлік баланстың  аса айрықша ерекшелігі, олардың активі мен міндеттемелерінің бірдей сомаға тең болуы. </a:t>
            </a:r>
          </a:p>
          <a:p>
            <a:pPr algn="just"/>
            <a:r>
              <a:rPr lang="kk-KZ" dirty="0" smtClean="0"/>
              <a:t>Бұл теңдіктің ерекшелігі  баланстағы қаражаттардың көлемі мұның активі мен міндеттемесінде бірдей сомаға /теңгеге/ бір мерзімге көрсетіледі. </a:t>
            </a:r>
          </a:p>
          <a:p>
            <a:pPr algn="just"/>
            <a:r>
              <a:rPr lang="kk-KZ" dirty="0" smtClean="0"/>
              <a:t>Бірақта активі мен міндеттемелер теңдігі екі мағынаны бейнелеп топтастырылады.</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239000" cy="5547016"/>
          </a:xfrm>
        </p:spPr>
        <p:txBody>
          <a:bodyPr>
            <a:normAutofit lnSpcReduction="10000"/>
          </a:bodyPr>
          <a:lstStyle/>
          <a:p>
            <a:pPr algn="just"/>
            <a:r>
              <a:rPr lang="kk-KZ" dirty="0" smtClean="0">
                <a:latin typeface="Times New Roman" pitchFamily="18" charset="0"/>
                <a:cs typeface="Times New Roman" pitchFamily="18" charset="0"/>
              </a:rPr>
              <a:t>Мысалға, кәсіпорынның шаруашылық  мүліктерінің /қорларының/ жалпы құны -500000 теңге болса, бұл мүліктер жекеленген баптарда: НҚ -400000 теңге, материалдар – 40000 теңге, есеп айырысу шоты – 30000 теңге, дайын өнімдер – 20000 теңге, басқа активтер – 10000 теңгеден тұрады. Бұл мүліктің көздеріне: жарғылық капитал – 350000 теңге, банк несиесі – 100000 теңге, жабдықтаушылар және мердігерлермен есеп айырысу – 35000 теңге, басқа да қарыздар – 15000 теңге, олардың нәтижелері – 500000 теңгеге тең болып, екі жақта бірдей жазылады. Осы көрсеткіштерді пайдалана отырып, төмендегідей баланс құрастырамыз:</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239000" cy="1268760"/>
          </a:xfrm>
        </p:spPr>
        <p:txBody>
          <a:bodyPr>
            <a:normAutofit fontScale="90000"/>
          </a:bodyPr>
          <a:lstStyle/>
          <a:p>
            <a:pPr algn="ct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700" dirty="0" smtClean="0">
                <a:solidFill>
                  <a:schemeClr val="bg1"/>
                </a:solidFill>
                <a:latin typeface="Times New Roman" pitchFamily="18" charset="0"/>
                <a:cs typeface="Times New Roman" pitchFamily="18" charset="0"/>
              </a:rPr>
              <a:t/>
            </a:r>
            <a:br>
              <a:rPr lang="kk-KZ" sz="2700" dirty="0" smtClean="0">
                <a:solidFill>
                  <a:schemeClr val="bg1"/>
                </a:solidFill>
                <a:latin typeface="Times New Roman" pitchFamily="18" charset="0"/>
                <a:cs typeface="Times New Roman" pitchFamily="18" charset="0"/>
              </a:rPr>
            </a:br>
            <a:r>
              <a:rPr lang="kk-KZ" sz="2200" i="1" dirty="0" smtClean="0">
                <a:solidFill>
                  <a:schemeClr val="bg1"/>
                </a:solidFill>
                <a:latin typeface="Times New Roman" pitchFamily="18" charset="0"/>
                <a:cs typeface="Times New Roman" pitchFamily="18" charset="0"/>
              </a:rPr>
              <a:t>Баланс</a:t>
            </a:r>
            <a:r>
              <a:rPr lang="ru-RU" sz="2200" i="1" dirty="0" smtClean="0">
                <a:solidFill>
                  <a:schemeClr val="bg1"/>
                </a:solidFill>
                <a:latin typeface="Times New Roman" pitchFamily="18" charset="0"/>
                <a:cs typeface="Times New Roman" pitchFamily="18" charset="0"/>
              </a:rPr>
              <a:t/>
            </a:r>
            <a:br>
              <a:rPr lang="ru-RU" sz="2200" i="1" dirty="0" smtClean="0">
                <a:solidFill>
                  <a:schemeClr val="bg1"/>
                </a:solidFill>
                <a:latin typeface="Times New Roman" pitchFamily="18" charset="0"/>
                <a:cs typeface="Times New Roman" pitchFamily="18" charset="0"/>
              </a:rPr>
            </a:br>
            <a:r>
              <a:rPr lang="kk-KZ" sz="2200" i="1" dirty="0" smtClean="0">
                <a:solidFill>
                  <a:schemeClr val="bg1"/>
                </a:solidFill>
                <a:latin typeface="Times New Roman" pitchFamily="18" charset="0"/>
                <a:cs typeface="Times New Roman" pitchFamily="18" charset="0"/>
              </a:rPr>
              <a:t>2021 жылдың 1қаңтар айына</a:t>
            </a:r>
            <a:r>
              <a:rPr lang="ru-RU" sz="2200" i="1" dirty="0" smtClean="0">
                <a:solidFill>
                  <a:schemeClr val="bg1"/>
                </a:solidFill>
                <a:latin typeface="Times New Roman" pitchFamily="18" charset="0"/>
                <a:cs typeface="Times New Roman" pitchFamily="18" charset="0"/>
              </a:rPr>
              <a:t/>
            </a:r>
            <a:br>
              <a:rPr lang="ru-RU" sz="2200" i="1" dirty="0" smtClean="0">
                <a:solidFill>
                  <a:schemeClr val="bg1"/>
                </a:solidFill>
                <a:latin typeface="Times New Roman" pitchFamily="18" charset="0"/>
                <a:cs typeface="Times New Roman" pitchFamily="18" charset="0"/>
              </a:rPr>
            </a:br>
            <a:r>
              <a:rPr lang="kk-KZ" sz="2200" i="1" dirty="0" smtClean="0">
                <a:solidFill>
                  <a:schemeClr val="bg1"/>
                </a:solidFill>
                <a:latin typeface="Times New Roman" pitchFamily="18" charset="0"/>
                <a:cs typeface="Times New Roman" pitchFamily="18" charset="0"/>
              </a:rPr>
              <a:t>/кәсіпорын мен мекеменің аталуы/</a:t>
            </a:r>
            <a:r>
              <a:rPr lang="ru-RU" sz="2200" dirty="0" smtClean="0"/>
              <a:t/>
            </a:r>
            <a:br>
              <a:rPr lang="ru-RU" sz="2200" dirty="0" smtClean="0"/>
            </a:br>
            <a:endParaRPr lang="ru-RU" sz="2200" dirty="0"/>
          </a:p>
        </p:txBody>
      </p:sp>
      <p:graphicFrame>
        <p:nvGraphicFramePr>
          <p:cNvPr id="4" name="Содержимое 3"/>
          <p:cNvGraphicFramePr>
            <a:graphicFrameLocks noGrp="1"/>
          </p:cNvGraphicFramePr>
          <p:nvPr>
            <p:ph idx="1"/>
          </p:nvPr>
        </p:nvGraphicFramePr>
        <p:xfrm>
          <a:off x="457200" y="1124746"/>
          <a:ext cx="7787208" cy="5256581"/>
        </p:xfrm>
        <a:graphic>
          <a:graphicData uri="http://schemas.openxmlformats.org/drawingml/2006/table">
            <a:tbl>
              <a:tblPr firstRow="1" bandRow="1">
                <a:tableStyleId>{5C22544A-7EE6-4342-B048-85BDC9FD1C3A}</a:tableStyleId>
              </a:tblPr>
              <a:tblGrid>
                <a:gridCol w="2242592"/>
                <a:gridCol w="1800200"/>
                <a:gridCol w="2016224"/>
                <a:gridCol w="1728192"/>
              </a:tblGrid>
              <a:tr h="477871">
                <a:tc>
                  <a:txBody>
                    <a:bodyPr/>
                    <a:lstStyle/>
                    <a:p>
                      <a:pPr algn="ctr">
                        <a:spcAft>
                          <a:spcPts val="0"/>
                        </a:spcAft>
                      </a:pPr>
                      <a:r>
                        <a:rPr lang="kk-KZ" sz="1400" dirty="0">
                          <a:latin typeface="Times New Roman"/>
                          <a:ea typeface="Calibri"/>
                          <a:cs typeface="Times New Roman"/>
                        </a:rPr>
                        <a:t>Актив </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Сомасы</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Пассив</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Сомасы</a:t>
                      </a:r>
                      <a:endParaRPr lang="ru-RU" sz="1400">
                        <a:latin typeface="Calibri"/>
                        <a:ea typeface="Calibri"/>
                        <a:cs typeface="Times New Roman"/>
                      </a:endParaRPr>
                    </a:p>
                  </a:txBody>
                  <a:tcPr marL="68580" marR="68580" marT="0" marB="0"/>
                </a:tc>
              </a:tr>
              <a:tr h="477871">
                <a:tc>
                  <a:txBody>
                    <a:bodyPr/>
                    <a:lstStyle/>
                    <a:p>
                      <a:pPr algn="ctr">
                        <a:spcAft>
                          <a:spcPts val="0"/>
                        </a:spcAft>
                      </a:pPr>
                      <a:r>
                        <a:rPr lang="kk-KZ" sz="1400">
                          <a:latin typeface="Times New Roman"/>
                          <a:ea typeface="Calibri"/>
                          <a:cs typeface="Times New Roman"/>
                        </a:rPr>
                        <a:t>1</a:t>
                      </a:r>
                      <a:endParaRPr lang="ru-RU" sz="140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2</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3</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4</a:t>
                      </a:r>
                      <a:endParaRPr lang="ru-RU" sz="1400">
                        <a:latin typeface="Calibri"/>
                        <a:ea typeface="Calibri"/>
                        <a:cs typeface="Times New Roman"/>
                      </a:endParaRPr>
                    </a:p>
                  </a:txBody>
                  <a:tcPr marL="68580" marR="68580" marT="0" marB="0"/>
                </a:tc>
              </a:tr>
              <a:tr h="477871">
                <a:tc>
                  <a:txBody>
                    <a:bodyPr/>
                    <a:lstStyle/>
                    <a:p>
                      <a:pPr algn="ctr">
                        <a:spcAft>
                          <a:spcPts val="0"/>
                        </a:spcAft>
                      </a:pPr>
                      <a:r>
                        <a:rPr lang="kk-KZ" sz="1400">
                          <a:latin typeface="Times New Roman"/>
                          <a:ea typeface="Calibri"/>
                          <a:cs typeface="Times New Roman"/>
                        </a:rPr>
                        <a:t>Ұзақ мерзімді активтер:</a:t>
                      </a:r>
                      <a:endParaRPr lang="ru-RU" sz="1400">
                        <a:latin typeface="Calibri"/>
                        <a:ea typeface="Calibri"/>
                        <a:cs typeface="Times New Roman"/>
                      </a:endParaRPr>
                    </a:p>
                  </a:txBody>
                  <a:tcPr marL="68580" marR="68580" marT="0" marB="0"/>
                </a:tc>
                <a:tc>
                  <a:txBody>
                    <a:bodyPr/>
                    <a:lstStyle/>
                    <a:p>
                      <a:pPr algn="ctr">
                        <a:spcAft>
                          <a:spcPts val="0"/>
                        </a:spcAft>
                      </a:pPr>
                      <a:endParaRPr lang="kk-KZ" sz="1400" dirty="0">
                        <a:latin typeface="Times New Roman"/>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Капитал</a:t>
                      </a:r>
                      <a:endParaRPr lang="ru-RU" sz="1400" dirty="0">
                        <a:latin typeface="Calibri"/>
                        <a:ea typeface="Calibri"/>
                        <a:cs typeface="Times New Roman"/>
                      </a:endParaRPr>
                    </a:p>
                  </a:txBody>
                  <a:tcPr marL="68580" marR="68580" marT="0" marB="0"/>
                </a:tc>
                <a:tc>
                  <a:txBody>
                    <a:bodyPr/>
                    <a:lstStyle/>
                    <a:p>
                      <a:pPr algn="ctr">
                        <a:spcAft>
                          <a:spcPts val="0"/>
                        </a:spcAft>
                      </a:pPr>
                      <a:endParaRPr lang="kk-KZ" sz="1400">
                        <a:latin typeface="Times New Roman"/>
                        <a:ea typeface="Calibri"/>
                        <a:cs typeface="Times New Roman"/>
                      </a:endParaRPr>
                    </a:p>
                  </a:txBody>
                  <a:tcPr marL="68580" marR="68580" marT="0" marB="0"/>
                </a:tc>
              </a:tr>
              <a:tr h="477871">
                <a:tc>
                  <a:txBody>
                    <a:bodyPr/>
                    <a:lstStyle/>
                    <a:p>
                      <a:pPr algn="just">
                        <a:spcAft>
                          <a:spcPts val="0"/>
                        </a:spcAft>
                      </a:pPr>
                      <a:r>
                        <a:rPr lang="kk-KZ" sz="1400" dirty="0">
                          <a:latin typeface="Times New Roman"/>
                          <a:ea typeface="Calibri"/>
                          <a:cs typeface="Times New Roman"/>
                        </a:rPr>
                        <a:t>Негізгі құралдар /қалдық құны/</a:t>
                      </a:r>
                      <a:endParaRPr lang="ru-RU" sz="1400" dirty="0">
                        <a:latin typeface="Calibri"/>
                        <a:ea typeface="Calibri"/>
                        <a:cs typeface="Times New Roman"/>
                      </a:endParaRPr>
                    </a:p>
                  </a:txBody>
                  <a:tcPr marL="68580" marR="68580" marT="0" marB="0"/>
                </a:tc>
                <a:tc>
                  <a:txBody>
                    <a:bodyPr/>
                    <a:lstStyle/>
                    <a:p>
                      <a:pPr algn="ctr">
                        <a:spcAft>
                          <a:spcPts val="0"/>
                        </a:spcAft>
                      </a:pPr>
                      <a:endParaRPr lang="kk-KZ" sz="1400">
                        <a:latin typeface="Times New Roman"/>
                        <a:ea typeface="Calibri"/>
                        <a:cs typeface="Times New Roman"/>
                      </a:endParaRPr>
                    </a:p>
                    <a:p>
                      <a:pPr algn="ctr">
                        <a:spcAft>
                          <a:spcPts val="0"/>
                        </a:spcAft>
                      </a:pPr>
                      <a:r>
                        <a:rPr lang="kk-KZ" sz="1400">
                          <a:latin typeface="Times New Roman"/>
                          <a:ea typeface="Calibri"/>
                          <a:cs typeface="Times New Roman"/>
                        </a:rPr>
                        <a:t>400,0</a:t>
                      </a:r>
                      <a:endParaRPr lang="ru-RU" sz="1400">
                        <a:latin typeface="Calibri"/>
                        <a:ea typeface="Calibri"/>
                        <a:cs typeface="Times New Roman"/>
                      </a:endParaRPr>
                    </a:p>
                  </a:txBody>
                  <a:tcPr marL="68580" marR="68580" marT="0" marB="0"/>
                </a:tc>
                <a:tc>
                  <a:txBody>
                    <a:bodyPr/>
                    <a:lstStyle/>
                    <a:p>
                      <a:pPr algn="just">
                        <a:spcAft>
                          <a:spcPts val="0"/>
                        </a:spcAft>
                      </a:pPr>
                      <a:r>
                        <a:rPr lang="kk-KZ" sz="1400" dirty="0">
                          <a:latin typeface="Times New Roman"/>
                          <a:ea typeface="Calibri"/>
                          <a:cs typeface="Times New Roman"/>
                        </a:rPr>
                        <a:t>Жарғылық капитал</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350,0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b="1">
                          <a:latin typeface="Times New Roman"/>
                          <a:ea typeface="Calibri"/>
                          <a:cs typeface="Times New Roman"/>
                        </a:rPr>
                        <a:t>жиыны</a:t>
                      </a:r>
                      <a:endParaRPr lang="ru-RU" sz="1400">
                        <a:latin typeface="Calibri"/>
                        <a:ea typeface="Calibri"/>
                        <a:cs typeface="Times New Roman"/>
                      </a:endParaRPr>
                    </a:p>
                  </a:txBody>
                  <a:tcPr marL="68580" marR="68580" marT="0" marB="0"/>
                </a:tc>
                <a:tc>
                  <a:txBody>
                    <a:bodyPr/>
                    <a:lstStyle/>
                    <a:p>
                      <a:pPr algn="ctr">
                        <a:spcAft>
                          <a:spcPts val="0"/>
                        </a:spcAft>
                      </a:pPr>
                      <a:r>
                        <a:rPr lang="kk-KZ" sz="1400" b="1">
                          <a:latin typeface="Times New Roman"/>
                          <a:ea typeface="Calibri"/>
                          <a:cs typeface="Times New Roman"/>
                        </a:rPr>
                        <a:t>400,0</a:t>
                      </a:r>
                      <a:endParaRPr lang="ru-RU" sz="1400">
                        <a:latin typeface="Calibri"/>
                        <a:ea typeface="Calibri"/>
                        <a:cs typeface="Times New Roman"/>
                      </a:endParaRPr>
                    </a:p>
                  </a:txBody>
                  <a:tcPr marL="68580" marR="68580" marT="0" marB="0"/>
                </a:tc>
                <a:tc>
                  <a:txBody>
                    <a:bodyPr/>
                    <a:lstStyle/>
                    <a:p>
                      <a:pPr algn="just">
                        <a:spcAft>
                          <a:spcPts val="0"/>
                        </a:spcAft>
                      </a:pPr>
                      <a:r>
                        <a:rPr lang="kk-KZ" sz="1400" b="1">
                          <a:latin typeface="Times New Roman"/>
                          <a:ea typeface="Calibri"/>
                          <a:cs typeface="Times New Roman"/>
                        </a:rPr>
                        <a:t>жиыны</a:t>
                      </a:r>
                      <a:endParaRPr lang="ru-RU" sz="1400">
                        <a:latin typeface="Calibri"/>
                        <a:ea typeface="Calibri"/>
                        <a:cs typeface="Times New Roman"/>
                      </a:endParaRPr>
                    </a:p>
                  </a:txBody>
                  <a:tcPr marL="68580" marR="68580" marT="0" marB="0"/>
                </a:tc>
                <a:tc>
                  <a:txBody>
                    <a:bodyPr/>
                    <a:lstStyle/>
                    <a:p>
                      <a:pPr algn="ctr">
                        <a:spcAft>
                          <a:spcPts val="0"/>
                        </a:spcAft>
                      </a:pPr>
                      <a:r>
                        <a:rPr lang="kk-KZ" sz="1400" b="1" dirty="0">
                          <a:latin typeface="Times New Roman"/>
                          <a:ea typeface="Calibri"/>
                          <a:cs typeface="Times New Roman"/>
                        </a:rPr>
                        <a:t>350,0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a:latin typeface="Times New Roman"/>
                          <a:ea typeface="Calibri"/>
                          <a:cs typeface="Times New Roman"/>
                        </a:rPr>
                        <a:t>материалдар</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40,0</a:t>
                      </a:r>
                      <a:endParaRPr lang="ru-RU" sz="1400">
                        <a:latin typeface="Calibri"/>
                        <a:ea typeface="Calibri"/>
                        <a:cs typeface="Times New Roman"/>
                      </a:endParaRPr>
                    </a:p>
                  </a:txBody>
                  <a:tcPr marL="68580" marR="68580" marT="0" marB="0"/>
                </a:tc>
                <a:tc>
                  <a:txBody>
                    <a:bodyPr/>
                    <a:lstStyle/>
                    <a:p>
                      <a:pPr algn="just">
                        <a:spcAft>
                          <a:spcPts val="0"/>
                        </a:spcAft>
                      </a:pPr>
                      <a:r>
                        <a:rPr lang="kk-KZ" sz="1400">
                          <a:latin typeface="Times New Roman"/>
                          <a:ea typeface="Calibri"/>
                          <a:cs typeface="Times New Roman"/>
                        </a:rPr>
                        <a:t>Ұзақ мерзімді несие</a:t>
                      </a:r>
                      <a:endParaRPr lang="ru-RU" sz="1400">
                        <a:latin typeface="Calibri"/>
                        <a:ea typeface="Calibri"/>
                        <a:cs typeface="Times New Roman"/>
                      </a:endParaRPr>
                    </a:p>
                  </a:txBody>
                  <a:tcPr marL="68580" marR="68580" marT="0" marB="0"/>
                </a:tc>
                <a:tc>
                  <a:txBody>
                    <a:bodyPr/>
                    <a:lstStyle/>
                    <a:p>
                      <a:pPr algn="ctr">
                        <a:spcAft>
                          <a:spcPts val="0"/>
                        </a:spcAft>
                      </a:pPr>
                      <a:endParaRPr lang="kk-KZ" sz="1400" dirty="0">
                        <a:latin typeface="Times New Roman"/>
                        <a:ea typeface="Calibri"/>
                        <a:cs typeface="Times New Roman"/>
                      </a:endParaRPr>
                    </a:p>
                  </a:txBody>
                  <a:tcPr marL="68580" marR="68580" marT="0" marB="0"/>
                </a:tc>
              </a:tr>
              <a:tr h="477871">
                <a:tc>
                  <a:txBody>
                    <a:bodyPr/>
                    <a:lstStyle/>
                    <a:p>
                      <a:pPr algn="just">
                        <a:spcAft>
                          <a:spcPts val="0"/>
                        </a:spcAft>
                      </a:pPr>
                      <a:r>
                        <a:rPr lang="kk-KZ" sz="1400">
                          <a:latin typeface="Times New Roman"/>
                          <a:ea typeface="Calibri"/>
                          <a:cs typeface="Times New Roman"/>
                        </a:rPr>
                        <a:t>Дайын өнімдер</a:t>
                      </a:r>
                      <a:endParaRPr lang="ru-RU" sz="140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20,0</a:t>
                      </a:r>
                      <a:endParaRPr lang="ru-RU" sz="1400" dirty="0">
                        <a:latin typeface="Calibri"/>
                        <a:ea typeface="Calibri"/>
                        <a:cs typeface="Times New Roman"/>
                      </a:endParaRPr>
                    </a:p>
                  </a:txBody>
                  <a:tcPr marL="68580" marR="68580" marT="0" marB="0"/>
                </a:tc>
                <a:tc>
                  <a:txBody>
                    <a:bodyPr/>
                    <a:lstStyle/>
                    <a:p>
                      <a:pPr algn="just">
                        <a:spcAft>
                          <a:spcPts val="0"/>
                        </a:spcAft>
                      </a:pPr>
                      <a:r>
                        <a:rPr lang="kk-KZ" sz="1400">
                          <a:latin typeface="Times New Roman"/>
                          <a:ea typeface="Calibri"/>
                          <a:cs typeface="Times New Roman"/>
                        </a:rPr>
                        <a:t>Банк несиесі</a:t>
                      </a:r>
                      <a:endParaRPr lang="ru-RU" sz="140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100,0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a:latin typeface="Times New Roman"/>
                          <a:ea typeface="Calibri"/>
                          <a:cs typeface="Times New Roman"/>
                        </a:rPr>
                        <a:t>Есеп айырысу шоты</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30,0</a:t>
                      </a:r>
                      <a:endParaRPr lang="ru-RU" sz="1400">
                        <a:latin typeface="Calibri"/>
                        <a:ea typeface="Calibri"/>
                        <a:cs typeface="Times New Roman"/>
                      </a:endParaRPr>
                    </a:p>
                  </a:txBody>
                  <a:tcPr marL="68580" marR="68580" marT="0" marB="0"/>
                </a:tc>
                <a:tc>
                  <a:txBody>
                    <a:bodyPr/>
                    <a:lstStyle/>
                    <a:p>
                      <a:pPr algn="just">
                        <a:spcAft>
                          <a:spcPts val="0"/>
                        </a:spcAft>
                      </a:pPr>
                      <a:r>
                        <a:rPr lang="kk-KZ" sz="1400">
                          <a:latin typeface="Times New Roman"/>
                          <a:ea typeface="Calibri"/>
                          <a:cs typeface="Times New Roman"/>
                        </a:rPr>
                        <a:t>Жабдықтаушылармен есеп айырысу</a:t>
                      </a:r>
                      <a:endParaRPr lang="ru-RU" sz="1400">
                        <a:latin typeface="Calibri"/>
                        <a:ea typeface="Calibri"/>
                        <a:cs typeface="Times New Roman"/>
                      </a:endParaRPr>
                    </a:p>
                  </a:txBody>
                  <a:tcPr marL="68580" marR="68580" marT="0" marB="0"/>
                </a:tc>
                <a:tc>
                  <a:txBody>
                    <a:bodyPr/>
                    <a:lstStyle/>
                    <a:p>
                      <a:pPr algn="ctr">
                        <a:spcAft>
                          <a:spcPts val="0"/>
                        </a:spcAft>
                      </a:pPr>
                      <a:endParaRPr lang="kk-KZ" sz="1400" dirty="0">
                        <a:latin typeface="Times New Roman"/>
                        <a:ea typeface="Calibri"/>
                        <a:cs typeface="Times New Roman"/>
                      </a:endParaRPr>
                    </a:p>
                    <a:p>
                      <a:pPr algn="ctr">
                        <a:spcAft>
                          <a:spcPts val="0"/>
                        </a:spcAft>
                      </a:pPr>
                      <a:r>
                        <a:rPr lang="kk-KZ" sz="1400" dirty="0">
                          <a:latin typeface="Times New Roman"/>
                          <a:ea typeface="Calibri"/>
                          <a:cs typeface="Times New Roman"/>
                        </a:rPr>
                        <a:t>35,0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a:latin typeface="Times New Roman"/>
                          <a:ea typeface="Calibri"/>
                          <a:cs typeface="Times New Roman"/>
                        </a:rPr>
                        <a:t>Басқа берешектер</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10,0</a:t>
                      </a:r>
                      <a:endParaRPr lang="ru-RU" sz="1400">
                        <a:latin typeface="Calibri"/>
                        <a:ea typeface="Calibri"/>
                        <a:cs typeface="Times New Roman"/>
                      </a:endParaRPr>
                    </a:p>
                  </a:txBody>
                  <a:tcPr marL="68580" marR="68580" marT="0" marB="0"/>
                </a:tc>
                <a:tc>
                  <a:txBody>
                    <a:bodyPr/>
                    <a:lstStyle/>
                    <a:p>
                      <a:pPr algn="just">
                        <a:spcAft>
                          <a:spcPts val="0"/>
                        </a:spcAft>
                      </a:pPr>
                      <a:r>
                        <a:rPr lang="kk-KZ" sz="1400" dirty="0">
                          <a:latin typeface="Times New Roman"/>
                          <a:ea typeface="Calibri"/>
                          <a:cs typeface="Times New Roman"/>
                        </a:rPr>
                        <a:t>Басқа қарыздар</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15,0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b="1">
                          <a:latin typeface="Times New Roman"/>
                          <a:ea typeface="Calibri"/>
                          <a:cs typeface="Times New Roman"/>
                        </a:rPr>
                        <a:t>жиыны</a:t>
                      </a:r>
                      <a:endParaRPr lang="ru-RU" sz="1400">
                        <a:latin typeface="Calibri"/>
                        <a:ea typeface="Calibri"/>
                        <a:cs typeface="Times New Roman"/>
                      </a:endParaRPr>
                    </a:p>
                  </a:txBody>
                  <a:tcPr marL="68580" marR="68580" marT="0" marB="0"/>
                </a:tc>
                <a:tc>
                  <a:txBody>
                    <a:bodyPr/>
                    <a:lstStyle/>
                    <a:p>
                      <a:pPr algn="ctr">
                        <a:spcAft>
                          <a:spcPts val="0"/>
                        </a:spcAft>
                      </a:pPr>
                      <a:r>
                        <a:rPr lang="kk-KZ" sz="1400">
                          <a:latin typeface="Times New Roman"/>
                          <a:ea typeface="Calibri"/>
                          <a:cs typeface="Times New Roman"/>
                        </a:rPr>
                        <a:t>100,0</a:t>
                      </a:r>
                      <a:endParaRPr lang="ru-RU" sz="1400">
                        <a:latin typeface="Calibri"/>
                        <a:ea typeface="Calibri"/>
                        <a:cs typeface="Times New Roman"/>
                      </a:endParaRPr>
                    </a:p>
                  </a:txBody>
                  <a:tcPr marL="68580" marR="68580" marT="0" marB="0"/>
                </a:tc>
                <a:tc>
                  <a:txBody>
                    <a:bodyPr/>
                    <a:lstStyle/>
                    <a:p>
                      <a:pPr algn="just">
                        <a:spcAft>
                          <a:spcPts val="0"/>
                        </a:spcAft>
                      </a:pPr>
                      <a:r>
                        <a:rPr lang="kk-KZ" sz="1400" b="1" dirty="0">
                          <a:latin typeface="Times New Roman"/>
                          <a:ea typeface="Calibri"/>
                          <a:cs typeface="Times New Roman"/>
                        </a:rPr>
                        <a:t>жиыны</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150,0</a:t>
                      </a:r>
                      <a:endParaRPr lang="ru-RU" sz="1400" dirty="0">
                        <a:latin typeface="Calibri"/>
                        <a:ea typeface="Calibri"/>
                        <a:cs typeface="Times New Roman"/>
                      </a:endParaRPr>
                    </a:p>
                  </a:txBody>
                  <a:tcPr marL="68580" marR="68580" marT="0" marB="0"/>
                </a:tc>
              </a:tr>
              <a:tr h="477871">
                <a:tc>
                  <a:txBody>
                    <a:bodyPr/>
                    <a:lstStyle/>
                    <a:p>
                      <a:pPr algn="just">
                        <a:spcAft>
                          <a:spcPts val="0"/>
                        </a:spcAft>
                      </a:pPr>
                      <a:r>
                        <a:rPr lang="kk-KZ" sz="1400" b="1" dirty="0">
                          <a:latin typeface="Times New Roman"/>
                          <a:ea typeface="Calibri"/>
                          <a:cs typeface="Times New Roman"/>
                        </a:rPr>
                        <a:t>Барлығы</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500,0</a:t>
                      </a:r>
                      <a:endParaRPr lang="ru-RU" sz="1400" dirty="0">
                        <a:latin typeface="Calibri"/>
                        <a:ea typeface="Calibri"/>
                        <a:cs typeface="Times New Roman"/>
                      </a:endParaRPr>
                    </a:p>
                  </a:txBody>
                  <a:tcPr marL="68580" marR="68580" marT="0" marB="0"/>
                </a:tc>
                <a:tc>
                  <a:txBody>
                    <a:bodyPr/>
                    <a:lstStyle/>
                    <a:p>
                      <a:pPr algn="just">
                        <a:spcAft>
                          <a:spcPts val="0"/>
                        </a:spcAft>
                      </a:pPr>
                      <a:r>
                        <a:rPr lang="kk-KZ" sz="1400" b="1" dirty="0">
                          <a:latin typeface="Times New Roman"/>
                          <a:ea typeface="Calibri"/>
                          <a:cs typeface="Times New Roman"/>
                        </a:rPr>
                        <a:t>Барлығы</a:t>
                      </a:r>
                      <a:endParaRPr lang="ru-RU" sz="1400" dirty="0">
                        <a:latin typeface="Calibri"/>
                        <a:ea typeface="Calibri"/>
                        <a:cs typeface="Times New Roman"/>
                      </a:endParaRPr>
                    </a:p>
                  </a:txBody>
                  <a:tcPr marL="68580" marR="68580" marT="0" marB="0"/>
                </a:tc>
                <a:tc>
                  <a:txBody>
                    <a:bodyPr/>
                    <a:lstStyle/>
                    <a:p>
                      <a:pPr algn="ctr">
                        <a:spcAft>
                          <a:spcPts val="0"/>
                        </a:spcAft>
                      </a:pPr>
                      <a:r>
                        <a:rPr lang="kk-KZ" sz="1400" dirty="0">
                          <a:latin typeface="Times New Roman"/>
                          <a:ea typeface="Calibri"/>
                          <a:cs typeface="Times New Roman"/>
                        </a:rPr>
                        <a:t>500,0</a:t>
                      </a:r>
                      <a:endParaRPr lang="ru-RU"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2200" b="0" dirty="0" smtClean="0">
                <a:solidFill>
                  <a:schemeClr val="bg1"/>
                </a:solidFill>
                <a:latin typeface="Times New Roman" pitchFamily="18" charset="0"/>
                <a:cs typeface="Times New Roman" pitchFamily="18" charset="0"/>
              </a:rPr>
              <a:t>Бухгалтерлік баланстың құрылымы және оның баптарының мазмұны</a:t>
            </a:r>
            <a:r>
              <a:rPr lang="ru-RU" dirty="0" smtClean="0"/>
              <a:t/>
            </a:r>
            <a:br>
              <a:rPr lang="ru-RU" dirty="0" smtClean="0"/>
            </a:br>
            <a:endParaRPr lang="ru-RU" dirty="0"/>
          </a:p>
        </p:txBody>
      </p:sp>
      <p:sp>
        <p:nvSpPr>
          <p:cNvPr id="3" name="Содержимое 2"/>
          <p:cNvSpPr>
            <a:spLocks noGrp="1"/>
          </p:cNvSpPr>
          <p:nvPr>
            <p:ph idx="1"/>
          </p:nvPr>
        </p:nvSpPr>
        <p:spPr>
          <a:xfrm>
            <a:off x="457200" y="1340768"/>
            <a:ext cx="7239000" cy="5114968"/>
          </a:xfrm>
        </p:spPr>
        <p:txBody>
          <a:bodyPr>
            <a:normAutofit fontScale="47500" lnSpcReduction="20000"/>
          </a:bodyPr>
          <a:lstStyle/>
          <a:p>
            <a:pPr algn="just"/>
            <a:r>
              <a:rPr lang="kk-KZ" sz="3600" dirty="0" smtClean="0"/>
              <a:t>   Жасалынатын мерзіміне қарай бухгалтерлік баланс үшке бөлінеді: кіріспе баланс, аралық /ағымдағы/ баланс, жойылуға байланысты баланс.</a:t>
            </a:r>
            <a:endParaRPr lang="ru-RU" sz="3600" dirty="0" smtClean="0"/>
          </a:p>
          <a:p>
            <a:r>
              <a:rPr lang="kk-KZ" sz="3600" i="1" dirty="0" smtClean="0"/>
              <a:t>  </a:t>
            </a:r>
            <a:r>
              <a:rPr lang="kk-KZ" sz="3600" b="1" i="1" dirty="0" smtClean="0">
                <a:solidFill>
                  <a:srgbClr val="C00000"/>
                </a:solidFill>
              </a:rPr>
              <a:t>Кіріспе баланс</a:t>
            </a:r>
            <a:r>
              <a:rPr lang="kk-KZ" sz="3600" b="1" dirty="0" smtClean="0">
                <a:solidFill>
                  <a:srgbClr val="C00000"/>
                </a:solidFill>
              </a:rPr>
              <a:t>. </a:t>
            </a:r>
            <a:r>
              <a:rPr lang="kk-KZ" sz="3600" dirty="0" smtClean="0"/>
              <a:t>Кәсіпорындар т.б. заңды  тұлғалардың жарғысы тіркегеннен соң, меншік иелерінің салған қаражатын басқа да қаржы салымшыларының, несиелендірушілердің қаражаттарын кіріске алып, жарғылық қор мен активтерді қалыптастырудан басталады.</a:t>
            </a:r>
            <a:endParaRPr lang="ru-RU" sz="3600" dirty="0" smtClean="0"/>
          </a:p>
          <a:p>
            <a:r>
              <a:rPr lang="kk-KZ" sz="3600" i="1" dirty="0" smtClean="0"/>
              <a:t>  </a:t>
            </a:r>
            <a:r>
              <a:rPr lang="kk-KZ" sz="3600" b="1" i="1" dirty="0" smtClean="0">
                <a:solidFill>
                  <a:srgbClr val="C00000"/>
                </a:solidFill>
              </a:rPr>
              <a:t>Аралық /ағымдағы/ баланс</a:t>
            </a:r>
            <a:r>
              <a:rPr lang="kk-KZ" sz="3600" b="1" dirty="0" smtClean="0">
                <a:solidFill>
                  <a:srgbClr val="C00000"/>
                </a:solidFill>
              </a:rPr>
              <a:t>.  </a:t>
            </a:r>
            <a:r>
              <a:rPr lang="kk-KZ" sz="3600" dirty="0" smtClean="0"/>
              <a:t>Белгілі бір тапсырмаға байланысты, айдың, күннің, тоқсанның басына  қарай жасалынады. </a:t>
            </a:r>
            <a:endParaRPr lang="ru-RU" sz="3600" dirty="0" smtClean="0"/>
          </a:p>
          <a:p>
            <a:r>
              <a:rPr lang="kk-KZ" sz="3600" i="1" dirty="0" smtClean="0"/>
              <a:t>    </a:t>
            </a:r>
            <a:r>
              <a:rPr lang="kk-KZ" sz="3600" b="1" i="1" dirty="0" smtClean="0">
                <a:solidFill>
                  <a:srgbClr val="C00000"/>
                </a:solidFill>
              </a:rPr>
              <a:t>Жойылуға байланысты баланс</a:t>
            </a:r>
            <a:r>
              <a:rPr lang="kk-KZ" sz="3600" i="1" dirty="0" smtClean="0"/>
              <a:t>. </a:t>
            </a:r>
            <a:r>
              <a:rPr lang="kk-KZ" sz="3600" dirty="0" smtClean="0"/>
              <a:t>Кәсіпорын өз қызметін тоқтатар кезде, арнайы комиссияның қатысуымен жою балансын жасалайды. Жою балансы екі кезеңнен тұрады. Бірінші кезең  кәсіпорынның жабылуына байланысты  жасалса, екінші кезеңде кәсіпорынның жойылғандығының қорытындысын бағалау үшін жасалынады.</a:t>
            </a:r>
            <a:endParaRPr lang="ru-RU" sz="3600" dirty="0" smtClean="0"/>
          </a:p>
          <a:p>
            <a:r>
              <a:rPr lang="kk-KZ" sz="3600" dirty="0" smtClean="0"/>
              <a:t>    Заңды тұлға болып танылған кәсіпорындардың барлығы да бухгалтерлік баланс жасауға міндетті.</a:t>
            </a:r>
            <a:endParaRPr lang="ru-RU" sz="3600"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dirty="0" smtClean="0">
                <a:solidFill>
                  <a:srgbClr val="C00000"/>
                </a:solidFill>
              </a:rPr>
              <a:t>Шаруашылық операцияларының түрлері және олардың  балансқа әсері</a:t>
            </a:r>
            <a:r>
              <a:rPr lang="ru-RU" sz="2400" dirty="0" smtClean="0">
                <a:solidFill>
                  <a:srgbClr val="C00000"/>
                </a:solidFill>
              </a:rPr>
              <a:t/>
            </a:r>
            <a:br>
              <a:rPr lang="ru-RU" sz="2400" dirty="0" smtClean="0">
                <a:solidFill>
                  <a:srgbClr val="C00000"/>
                </a:solidFill>
              </a:rPr>
            </a:br>
            <a:endParaRPr lang="ru-RU" sz="2400" dirty="0">
              <a:solidFill>
                <a:srgbClr val="C00000"/>
              </a:solidFill>
            </a:endParaRPr>
          </a:p>
        </p:txBody>
      </p:sp>
      <p:sp>
        <p:nvSpPr>
          <p:cNvPr id="3" name="Содержимое 2"/>
          <p:cNvSpPr>
            <a:spLocks noGrp="1"/>
          </p:cNvSpPr>
          <p:nvPr>
            <p:ph idx="1"/>
          </p:nvPr>
        </p:nvSpPr>
        <p:spPr/>
        <p:txBody>
          <a:bodyPr>
            <a:normAutofit fontScale="77500" lnSpcReduction="20000"/>
          </a:bodyPr>
          <a:lstStyle/>
          <a:p>
            <a:pPr algn="just"/>
            <a:r>
              <a:rPr lang="kk-KZ" dirty="0" smtClean="0">
                <a:latin typeface="Times New Roman" pitchFamily="18" charset="0"/>
                <a:cs typeface="Times New Roman" pitchFamily="18" charset="0"/>
              </a:rPr>
              <a:t> Шаруашылық операцияларының мазмұны мен көрсеткіштері кәсіпорынның активті қаражаттары және меншікті капитал мен міндеттемелердің қалыптасуы мен қозғалысына тікелей әсер етеді. Яғни баланстың активі мен пассивінде жазылған сомалар өзгеріске түседі. Шаруашылық операцияларының әсерімен болатын баланс өзгерістері төрт түрге бөлінеді:</a:t>
            </a:r>
            <a:endParaRPr lang="ru-RU" dirty="0" smtClean="0">
              <a:latin typeface="Times New Roman" pitchFamily="18" charset="0"/>
              <a:cs typeface="Times New Roman" pitchFamily="18" charset="0"/>
            </a:endParaRPr>
          </a:p>
          <a:p>
            <a:pPr algn="just"/>
            <a:r>
              <a:rPr lang="kk-KZ" b="1" dirty="0" smtClean="0">
                <a:latin typeface="Times New Roman" pitchFamily="18" charset="0"/>
                <a:cs typeface="Times New Roman" pitchFamily="18" charset="0"/>
              </a:rPr>
              <a:t>Бірінші түрі</a:t>
            </a:r>
            <a:r>
              <a:rPr lang="kk-KZ" dirty="0" smtClean="0">
                <a:latin typeface="Times New Roman" pitchFamily="18" charset="0"/>
                <a:cs typeface="Times New Roman" pitchFamily="18" charset="0"/>
              </a:rPr>
              <a:t>: шаруашылық операциялары бухгалтерлік баланстың тек қана актив бөліміне әсер етеді. Бұл жағдайда актив бөліміндегі бір бап қандай да бір сомаға азайса, екінші бап тура сол сомаға артып отырады.Ал активтің жалпы сомасы мен баланстың сомасы ешқандай өзгермейді.</a:t>
            </a:r>
            <a:endParaRPr lang="ru-RU"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     Мысалы, банктегі есеп айырысу шотынан кассаға 100000 теңге алынды, осыған байланысты есеп айрысу шоты бабындағы 100000 теңге азаяды, касса бабының сомасы 100000 теңгеге артады. Баланстың активі мен пассиві арасындағы теңдік өзгермейді.</a:t>
            </a:r>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7239000" cy="5619024"/>
          </a:xfrm>
        </p:spPr>
        <p:txBody>
          <a:bodyPr>
            <a:normAutofit fontScale="70000" lnSpcReduction="20000"/>
          </a:bodyPr>
          <a:lstStyle/>
          <a:p>
            <a:pPr algn="just"/>
            <a:r>
              <a:rPr lang="kk-KZ" sz="2900" b="1" dirty="0" smtClean="0">
                <a:latin typeface="Times New Roman" pitchFamily="18" charset="0"/>
                <a:cs typeface="Times New Roman" pitchFamily="18" charset="0"/>
              </a:rPr>
              <a:t>Екінші түрі</a:t>
            </a:r>
            <a:r>
              <a:rPr lang="kk-KZ" sz="2900" dirty="0" smtClean="0">
                <a:latin typeface="Times New Roman" pitchFamily="18" charset="0"/>
                <a:cs typeface="Times New Roman" pitchFamily="18" charset="0"/>
              </a:rPr>
              <a:t>: шаруашылық операциялары бухгалтерлік баланстың тек қана пассив бөліміне әсер етеді. Бұл жағдайда пассив бөліміндегі бір бап қандай да бір сомаға азайса, екінші бап тура сол сомаға артып отырады. Ал пассивтің  жалпы сомасы мен баланстың сомасы ешқандай өзгермейді.</a:t>
            </a:r>
            <a:endParaRPr lang="ru-RU" sz="2900" dirty="0" smtClean="0">
              <a:latin typeface="Times New Roman" pitchFamily="18" charset="0"/>
              <a:cs typeface="Times New Roman" pitchFamily="18" charset="0"/>
            </a:endParaRPr>
          </a:p>
          <a:p>
            <a:pPr algn="just"/>
            <a:r>
              <a:rPr lang="kk-KZ" sz="2900" dirty="0" smtClean="0">
                <a:latin typeface="Times New Roman" pitchFamily="18" charset="0"/>
                <a:cs typeface="Times New Roman" pitchFamily="18" charset="0"/>
              </a:rPr>
              <a:t>    Мысалы, жабдықтаушыға қысқа мерзімді банк несиесі есебінен 800000 теңге ақша аударылды, осыған байланысты жабдықтаушымен есеп айырысу бабындағы сома 800000 теңгеге азайып, ал банк несиесі бабындағы сома 800000 теңгеге артады. Баланстың активі мен пассиві арасындағы теңдік өзгермейді.</a:t>
            </a:r>
            <a:endParaRPr lang="ru-RU" sz="2900" dirty="0" smtClean="0">
              <a:latin typeface="Times New Roman" pitchFamily="18" charset="0"/>
              <a:cs typeface="Times New Roman" pitchFamily="18" charset="0"/>
            </a:endParaRPr>
          </a:p>
          <a:p>
            <a:pPr algn="just"/>
            <a:r>
              <a:rPr lang="kk-KZ" sz="2900" b="1" dirty="0" smtClean="0">
                <a:latin typeface="Times New Roman" pitchFamily="18" charset="0"/>
                <a:cs typeface="Times New Roman" pitchFamily="18" charset="0"/>
              </a:rPr>
              <a:t>Үшінші  түрі: </a:t>
            </a:r>
            <a:r>
              <a:rPr lang="kk-KZ" sz="2900" dirty="0" smtClean="0">
                <a:latin typeface="Times New Roman" pitchFamily="18" charset="0"/>
                <a:cs typeface="Times New Roman" pitchFamily="18" charset="0"/>
              </a:rPr>
              <a:t>Актив пен пассив құрамында болады. Яғни бұл жағдайда операция әсерінен баланстың актив бөліміндегі бір баптың сомасы қандайда сомаға көбейсе, пассив бөліміндегі бір баптың сомасы осындай сомаға артады.</a:t>
            </a:r>
            <a:endParaRPr lang="ru-RU" sz="2900" dirty="0" smtClean="0">
              <a:latin typeface="Times New Roman" pitchFamily="18" charset="0"/>
              <a:cs typeface="Times New Roman" pitchFamily="18" charset="0"/>
            </a:endParaRPr>
          </a:p>
          <a:p>
            <a:pPr algn="just"/>
            <a:r>
              <a:rPr lang="kk-KZ" sz="2900" dirty="0" smtClean="0">
                <a:latin typeface="Times New Roman" pitchFamily="18" charset="0"/>
                <a:cs typeface="Times New Roman" pitchFamily="18" charset="0"/>
              </a:rPr>
              <a:t>    Мысалы, жабдықтаушыдан кәсіпорынға 380000 теңгенің материалы келіп түсті.  Яғни кәсіпорынның материалдарының артуына байланысты  жабдықтаушыға қарызы да көбейеді. Сонымен қатар,  380000 теңгеге баланстың сомасы да өсті.</a:t>
            </a:r>
            <a:endParaRPr lang="ru-RU" sz="2900" dirty="0" smtClean="0">
              <a:latin typeface="Times New Roman" pitchFamily="18" charset="0"/>
              <a:cs typeface="Times New Roman" pitchFamily="18" charset="0"/>
            </a:endParaRP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7239000" cy="5475008"/>
          </a:xfrm>
        </p:spPr>
        <p:txBody>
          <a:bodyPr>
            <a:normAutofit fontScale="92500" lnSpcReduction="10000"/>
          </a:bodyPr>
          <a:lstStyle/>
          <a:p>
            <a:r>
              <a:rPr lang="kk-KZ" b="1" dirty="0" smtClean="0"/>
              <a:t>Төртінші түрі: </a:t>
            </a:r>
            <a:r>
              <a:rPr lang="kk-KZ" dirty="0" smtClean="0"/>
              <a:t>Актив пен пассив құрамында болады. Яғни бұл жағдайда операция әсерінен баланстың актив бөліміндегі бір баптың сомасы қандайда сомаға азайса, пассив бөліміндегі бір баптың сомасы осындай сомаға азаяды.</a:t>
            </a:r>
            <a:endParaRPr lang="ru-RU" dirty="0" smtClean="0"/>
          </a:p>
          <a:p>
            <a:r>
              <a:rPr lang="kk-KZ" dirty="0" smtClean="0"/>
              <a:t>Мысалыға, кәсіпорынның есеп айырысу шотынан бюджетке қосылған құнға салынатын салық үшін 50000 теңге борышы төленді, осыған байланысты есеп айырысу шотындағы ақшалары және бюджетпен есеп айырысу /қосылған құнға салынатын салық үшін қарыз/ деп аталатын баптарының сомалары бір уақытта 50000 теңгеге азаяды. Сонымен қатар,   баланстың сомасы да 50000 теңгеге кемиді.</a:t>
            </a:r>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7239000" cy="5619024"/>
          </a:xfrm>
        </p:spPr>
        <p:txBody>
          <a:bodyPr>
            <a:normAutofit fontScale="92500" lnSpcReduction="20000"/>
          </a:bodyPr>
          <a:lstStyle/>
          <a:p>
            <a:r>
              <a:rPr lang="kk-KZ" dirty="0" smtClean="0"/>
              <a:t>Нәтижесінде мынадай  қорытынды шығаруға болады: </a:t>
            </a:r>
            <a:endParaRPr lang="kk-KZ" dirty="0" smtClean="0"/>
          </a:p>
          <a:p>
            <a:r>
              <a:rPr lang="kk-KZ" dirty="0" smtClean="0"/>
              <a:t>әрбір </a:t>
            </a:r>
            <a:r>
              <a:rPr lang="kk-KZ" dirty="0" smtClean="0"/>
              <a:t>шаруашылық операциясы баланста екі жақты және тең шамада көрініс табады, </a:t>
            </a:r>
            <a:endParaRPr lang="kk-KZ" dirty="0" smtClean="0"/>
          </a:p>
          <a:p>
            <a:r>
              <a:rPr lang="kk-KZ" dirty="0" smtClean="0"/>
              <a:t>мұның </a:t>
            </a:r>
            <a:r>
              <a:rPr lang="kk-KZ" dirty="0" smtClean="0"/>
              <a:t>өзі шаруашылық НҚ ауыспалы айналымның ерекшеліктеріне және шаруашылықтың НҚ-дарының көздеріндегі өзгерістерге не бір мезгілде НҚ-да, көздерінде де болатын екі жақтық өзгерістерге байланысты туады; </a:t>
            </a:r>
            <a:endParaRPr lang="kk-KZ" dirty="0" smtClean="0"/>
          </a:p>
          <a:p>
            <a:r>
              <a:rPr lang="kk-KZ" dirty="0" smtClean="0"/>
              <a:t>операция </a:t>
            </a:r>
            <a:r>
              <a:rPr lang="kk-KZ" dirty="0" smtClean="0"/>
              <a:t>бір мезгілде НҚ  және оның көздерін өзгертсе баланстың активі мен пассивінің қорытындысы да өзгереді; </a:t>
            </a:r>
            <a:endParaRPr lang="kk-KZ" dirty="0" smtClean="0"/>
          </a:p>
          <a:p>
            <a:r>
              <a:rPr lang="kk-KZ" dirty="0" smtClean="0"/>
              <a:t>кез </a:t>
            </a:r>
            <a:r>
              <a:rPr lang="kk-KZ" dirty="0" smtClean="0"/>
              <a:t>келген шаруашылық операциясының нәтижесінде баланс активі мен пассивінің қорытындыларының теңдігі сақталады.</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7228656" cy="1130384"/>
          </a:xfrm>
        </p:spPr>
        <p:txBody>
          <a:bodyPr/>
          <a:lstStyle/>
          <a:p>
            <a:pPr algn="ctr"/>
            <a:r>
              <a:rPr lang="ru-RU" dirty="0" err="1" smtClean="0"/>
              <a:t>Жоспар</a:t>
            </a:r>
            <a:r>
              <a:rPr lang="ru-RU" dirty="0" smtClean="0"/>
              <a:t> </a:t>
            </a:r>
            <a:endParaRPr lang="ru-RU" dirty="0"/>
          </a:p>
        </p:txBody>
      </p:sp>
      <p:sp>
        <p:nvSpPr>
          <p:cNvPr id="3" name="Содержимое 2"/>
          <p:cNvSpPr>
            <a:spLocks noGrp="1"/>
          </p:cNvSpPr>
          <p:nvPr>
            <p:ph idx="1"/>
          </p:nvPr>
        </p:nvSpPr>
        <p:spPr/>
        <p:txBody>
          <a:bodyPr/>
          <a:lstStyle/>
          <a:p>
            <a:pPr lvl="0" algn="just"/>
            <a:r>
              <a:rPr lang="kk-KZ" dirty="0" smtClean="0"/>
              <a:t>Бухгалтерлік баланс, оның мәні мен ерекшеліктері</a:t>
            </a:r>
            <a:endParaRPr lang="ru-RU" dirty="0" smtClean="0"/>
          </a:p>
          <a:p>
            <a:pPr lvl="0" algn="just"/>
            <a:r>
              <a:rPr lang="kk-KZ" dirty="0" smtClean="0"/>
              <a:t>Бухгалтерлік баланстың құрылымы және оның баптарының мазмұны</a:t>
            </a:r>
            <a:endParaRPr lang="ru-RU" dirty="0" smtClean="0"/>
          </a:p>
          <a:p>
            <a:pPr lvl="0" algn="just"/>
            <a:r>
              <a:rPr lang="kk-KZ" dirty="0" smtClean="0"/>
              <a:t>Шаруашылық операцияларының түрлері және олардың балансқа әсері</a:t>
            </a:r>
            <a:endParaRPr lang="ru-RU" dirty="0" smtClean="0"/>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ru-RU" dirty="0" err="1">
                <a:latin typeface="Times New Roman" panose="02020603050405020304" pitchFamily="18" charset="0"/>
                <a:cs typeface="Times New Roman" panose="02020603050405020304" pitchFamily="18" charset="0"/>
              </a:rPr>
              <a:t>Кәсіпорынды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шаруашылық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құралдарының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тиімділігін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сақтығын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бақылау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мақсатында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мерзімге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жөнінде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ақпараттар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ақпаратты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бухгалтерлік</a:t>
            </a:r>
            <a:r>
              <a:rPr lang="ru-RU" dirty="0">
                <a:latin typeface="Times New Roman" panose="02020603050405020304" pitchFamily="18" charset="0"/>
                <a:cs typeface="Times New Roman" panose="02020603050405020304" pitchFamily="18" charset="0"/>
              </a:rPr>
              <a:t> баланс </a:t>
            </a:r>
            <a:r>
              <a:rPr lang="ru-RU" dirty="0" err="1">
                <a:latin typeface="Times New Roman" panose="02020603050405020304" pitchFamily="18" charset="0"/>
                <a:cs typeface="Times New Roman" panose="02020603050405020304" pitchFamily="18" charset="0"/>
              </a:rPr>
              <a:t>көмегімен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алады</a:t>
            </a:r>
            <a:r>
              <a:rPr lang="ru-RU"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317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96752"/>
            <a:ext cx="7859216" cy="5258984"/>
          </a:xfrm>
        </p:spPr>
        <p:txBody>
          <a:bodyPr/>
          <a:lstStyle/>
          <a:p>
            <a:pPr marL="274320" lvl="1" indent="-274320" algn="just">
              <a:spcBef>
                <a:spcPts val="600"/>
              </a:spcBef>
              <a:buClr>
                <a:schemeClr val="tx2"/>
              </a:buClr>
              <a:buSzPct val="73000"/>
              <a:buFont typeface="Wingdings 2"/>
              <a:buChar char=""/>
            </a:pPr>
            <a:r>
              <a:rPr lang="kk-KZ" sz="2400" dirty="0" smtClean="0"/>
              <a:t>Бухгалтерлік баланс жекеленген шоттар қалдығынан туындайды. Баланс қорытынды есеп жасаудың ең негізгі үлгісі болып табылады.</a:t>
            </a:r>
          </a:p>
          <a:p>
            <a:pPr marL="274320" lvl="1" indent="-274320" algn="just">
              <a:spcBef>
                <a:spcPts val="600"/>
              </a:spcBef>
              <a:buClr>
                <a:schemeClr val="tx2"/>
              </a:buClr>
              <a:buSzPct val="73000"/>
              <a:buFont typeface="Wingdings 2"/>
              <a:buChar char=""/>
            </a:pPr>
            <a:r>
              <a:rPr lang="kk-KZ" sz="2400" dirty="0" smtClean="0"/>
              <a:t> Пайдаланушылар үшін кәсіпорынның қаржы жағдайын белгілі бір мерзімге қарай жинақтап көрсетуді баланс деп атаймыз. </a:t>
            </a:r>
            <a:endParaRPr lang="kk-KZ" sz="2400" dirty="0" smtClean="0"/>
          </a:p>
          <a:p>
            <a:pPr marL="274320" lvl="1" indent="-274320" algn="just">
              <a:spcBef>
                <a:spcPts val="600"/>
              </a:spcBef>
              <a:buClr>
                <a:schemeClr val="tx2"/>
              </a:buClr>
              <a:buSzPct val="73000"/>
              <a:buFont typeface="Wingdings 2"/>
              <a:buChar char=""/>
            </a:pPr>
            <a:r>
              <a:rPr lang="kk-KZ" sz="2400" dirty="0" smtClean="0"/>
              <a:t>Бұл </a:t>
            </a:r>
            <a:r>
              <a:rPr lang="kk-KZ" sz="2400" dirty="0" smtClean="0"/>
              <a:t>анықтамада: </a:t>
            </a:r>
            <a:endParaRPr lang="kk-KZ" sz="2400" dirty="0" smtClean="0"/>
          </a:p>
          <a:p>
            <a:pPr marL="274320" lvl="1" indent="-274320" algn="just">
              <a:spcBef>
                <a:spcPts val="600"/>
              </a:spcBef>
              <a:buClr>
                <a:schemeClr val="tx2"/>
              </a:buClr>
              <a:buSzPct val="73000"/>
              <a:buFont typeface="Wingdings 2"/>
              <a:buChar char=""/>
            </a:pPr>
            <a:r>
              <a:rPr lang="kk-KZ" sz="2400" dirty="0" smtClean="0"/>
              <a:t>баланс </a:t>
            </a:r>
            <a:r>
              <a:rPr lang="kk-KZ" sz="2400" dirty="0" smtClean="0"/>
              <a:t>үлгісі, </a:t>
            </a:r>
            <a:endParaRPr lang="kk-KZ" sz="2400" dirty="0" smtClean="0"/>
          </a:p>
          <a:p>
            <a:pPr marL="274320" lvl="1" indent="-274320" algn="just">
              <a:spcBef>
                <a:spcPts val="600"/>
              </a:spcBef>
              <a:buClr>
                <a:schemeClr val="tx2"/>
              </a:buClr>
              <a:buSzPct val="73000"/>
              <a:buFont typeface="Wingdings 2"/>
              <a:buChar char=""/>
            </a:pPr>
            <a:r>
              <a:rPr lang="kk-KZ" sz="2400" dirty="0" smtClean="0"/>
              <a:t>пайдаланушылардың </a:t>
            </a:r>
            <a:r>
              <a:rPr lang="kk-KZ" sz="2400" dirty="0" smtClean="0"/>
              <a:t>мүддесі, сыртқы сипаты, белгілі бір мерзім, қаржы жағдайы кәсіпорын сияқты элементтер қатысады.</a:t>
            </a:r>
            <a:endParaRPr lang="ru-RU" sz="2400"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7239000" cy="5619024"/>
          </a:xfrm>
        </p:spPr>
        <p:txBody>
          <a:bodyPr/>
          <a:lstStyle/>
          <a:p>
            <a:pPr algn="just"/>
            <a:r>
              <a:rPr lang="kk-KZ" dirty="0" smtClean="0"/>
              <a:t> «Баланс» - латын сөзі, аударғанда екі табақты таразы немесе тепе-тең деген ұғымды білдіреді.</a:t>
            </a:r>
            <a:endParaRPr lang="ru-RU" dirty="0" smtClean="0"/>
          </a:p>
          <a:p>
            <a:pPr algn="just"/>
            <a:r>
              <a:rPr lang="kk-KZ" dirty="0" smtClean="0"/>
              <a:t>    Үлгі – пайдаланушылардың талабына сай кәсіпорынның активті қаражаттары мен меншікті капитал және міндеттемелерінің жағдайы мен бұлардың қозғалысын жинақтап көрсетуші құжат. </a:t>
            </a:r>
          </a:p>
          <a:p>
            <a:pPr algn="just"/>
            <a:r>
              <a:rPr lang="kk-KZ" dirty="0" smtClean="0"/>
              <a:t>Баланстық үлгі қорытынды есеп жасау қажеттілігінен туындаған. Бұл үлгіге  жазылған жазулар  баланстың маңызын көрсетеді.</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0" dirty="0">
                <a:solidFill>
                  <a:schemeClr val="tx1"/>
                </a:solidFill>
                <a:latin typeface="Times New Roman" panose="02020603050405020304" pitchFamily="18" charset="0"/>
                <a:cs typeface="Times New Roman" panose="02020603050405020304" pitchFamily="18" charset="0"/>
              </a:rPr>
              <a:t>Баланс – </a:t>
            </a:r>
            <a:r>
              <a:rPr lang="ru-RU" sz="2000" b="0" dirty="0" err="1">
                <a:solidFill>
                  <a:schemeClr val="tx1"/>
                </a:solidFill>
                <a:latin typeface="Times New Roman" panose="02020603050405020304" pitchFamily="18" charset="0"/>
                <a:cs typeface="Times New Roman" panose="02020603050405020304" pitchFamily="18" charset="0"/>
              </a:rPr>
              <a:t>есепті</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smtClean="0">
                <a:solidFill>
                  <a:schemeClr val="tx1"/>
                </a:solidFill>
                <a:latin typeface="Times New Roman" panose="02020603050405020304" pitchFamily="18" charset="0"/>
                <a:cs typeface="Times New Roman" panose="02020603050405020304" pitchFamily="18" charset="0"/>
              </a:rPr>
              <a:t>жылдың</a:t>
            </a:r>
            <a:r>
              <a:rPr lang="ru-RU" sz="2000" b="0" dirty="0" smtClean="0">
                <a:solidFill>
                  <a:schemeClr val="tx1"/>
                </a:solidFill>
                <a:latin typeface="Times New Roman" panose="02020603050405020304" pitchFamily="18" charset="0"/>
                <a:cs typeface="Times New Roman" panose="02020603050405020304" pitchFamily="18" charset="0"/>
              </a:rPr>
              <a:t> </a:t>
            </a:r>
            <a:r>
              <a:rPr lang="ru-RU" sz="2000" b="0" dirty="0" err="1" smtClean="0">
                <a:solidFill>
                  <a:schemeClr val="tx1"/>
                </a:solidFill>
                <a:latin typeface="Times New Roman" panose="02020603050405020304" pitchFamily="18" charset="0"/>
                <a:cs typeface="Times New Roman" panose="02020603050405020304" pitchFamily="18" charset="0"/>
              </a:rPr>
              <a:t>басындағы</a:t>
            </a:r>
            <a:r>
              <a:rPr lang="ru-RU" sz="2000" b="0" dirty="0" smtClean="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және</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smtClean="0">
                <a:solidFill>
                  <a:schemeClr val="tx1"/>
                </a:solidFill>
                <a:latin typeface="Times New Roman" panose="02020603050405020304" pitchFamily="18" charset="0"/>
                <a:cs typeface="Times New Roman" panose="02020603050405020304" pitchFamily="18" charset="0"/>
              </a:rPr>
              <a:t>соңындағы</a:t>
            </a:r>
            <a:r>
              <a:rPr lang="ru-RU" sz="2000" b="0" dirty="0" smtClean="0">
                <a:solidFill>
                  <a:schemeClr val="tx1"/>
                </a:solidFill>
                <a:latin typeface="Times New Roman" panose="02020603050405020304" pitchFamily="18" charset="0"/>
                <a:cs typeface="Times New Roman" panose="02020603050405020304" pitchFamily="18" charset="0"/>
              </a:rPr>
              <a:t> </a:t>
            </a:r>
            <a:r>
              <a:rPr lang="ru-RU" sz="2000" b="0" dirty="0" err="1" smtClean="0">
                <a:solidFill>
                  <a:schemeClr val="tx1"/>
                </a:solidFill>
                <a:latin typeface="Times New Roman" panose="02020603050405020304" pitchFamily="18" charset="0"/>
                <a:cs typeface="Times New Roman" panose="02020603050405020304" pitchFamily="18" charset="0"/>
              </a:rPr>
              <a:t>кәсіпорынның</a:t>
            </a:r>
            <a:r>
              <a:rPr lang="ru-RU" sz="2000" b="0" dirty="0" smtClean="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қаржылық</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жағдайын</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сипаттайды</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және</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маңызды</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қызметтер</a:t>
            </a:r>
            <a:r>
              <a:rPr lang="ru-RU" sz="2000" b="0" dirty="0">
                <a:solidFill>
                  <a:schemeClr val="tx1"/>
                </a:solidFill>
                <a:latin typeface="Times New Roman" panose="02020603050405020304" pitchFamily="18" charset="0"/>
                <a:cs typeface="Times New Roman" panose="02020603050405020304" pitchFamily="18" charset="0"/>
              </a:rPr>
              <a:t> </a:t>
            </a:r>
            <a:r>
              <a:rPr lang="ru-RU" sz="2000" b="0" dirty="0" err="1">
                <a:solidFill>
                  <a:schemeClr val="tx1"/>
                </a:solidFill>
                <a:latin typeface="Times New Roman" panose="02020603050405020304" pitchFamily="18" charset="0"/>
                <a:cs typeface="Times New Roman" panose="02020603050405020304" pitchFamily="18" charset="0"/>
              </a:rPr>
              <a:t>атқарады</a:t>
            </a:r>
            <a:r>
              <a:rPr lang="ru-RU" sz="2000" b="0" dirty="0">
                <a:solidFill>
                  <a:schemeClr val="tx1"/>
                </a:solidFill>
                <a:latin typeface="Times New Roman" panose="02020603050405020304" pitchFamily="18" charset="0"/>
                <a:cs typeface="Times New Roman" panose="02020603050405020304" pitchFamily="18" charset="0"/>
              </a:rPr>
              <a:t>. </a:t>
            </a:r>
            <a:endParaRPr lang="ru-RU" sz="20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222578758"/>
              </p:ext>
            </p:extLst>
          </p:nvPr>
        </p:nvGraphicFramePr>
        <p:xfrm>
          <a:off x="457200" y="1988840"/>
          <a:ext cx="7239000" cy="4754880"/>
        </p:xfrm>
        <a:graphic>
          <a:graphicData uri="http://schemas.openxmlformats.org/drawingml/2006/table">
            <a:tbl>
              <a:tblPr firstRow="1" bandRow="1">
                <a:tableStyleId>{5C22544A-7EE6-4342-B048-85BDC9FD1C3A}</a:tableStyleId>
              </a:tblPr>
              <a:tblGrid>
                <a:gridCol w="2413000"/>
                <a:gridCol w="2413000"/>
                <a:gridCol w="2413000"/>
              </a:tblGrid>
              <a:tr h="3600400">
                <a:tc>
                  <a:txBody>
                    <a:bodyPr/>
                    <a:lstStyle/>
                    <a:p>
                      <a:pPr algn="ct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Біріншіден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баланс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меншік</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иелерін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шаруашылық</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субъектісінің</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мүліктік</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жағдайымен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таныстырады</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Осы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арқылы</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олар</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бұл</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субъекті</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нені</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иеленеді</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материалдық</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құралдардың</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сандық</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және</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сапалық</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қорлары</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қандай</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кәсіпорын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жақын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арада</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үшінші</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жақ</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алдындағы</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өз</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міндеттемелерін</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ақтай</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ала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ма</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соны</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sz="1600" b="0" i="0" kern="1200" dirty="0" err="1" smtClean="0">
                          <a:solidFill>
                            <a:schemeClr val="tx1"/>
                          </a:solidFill>
                          <a:effectLst/>
                          <a:latin typeface="Times New Roman" panose="02020603050405020304" pitchFamily="18" charset="0"/>
                          <a:ea typeface="+mn-ea"/>
                          <a:cs typeface="Times New Roman" panose="02020603050405020304" pitchFamily="18" charset="0"/>
                        </a:rPr>
                        <a:t>білдіреді</a:t>
                      </a:r>
                      <a:r>
                        <a:rPr kumimoji="0" lang="ru-RU" sz="1600" b="0" i="0" kern="1200" dirty="0" smtClean="0">
                          <a:solidFill>
                            <a:schemeClr val="tx1"/>
                          </a:solidFill>
                          <a:effectLst/>
                          <a:latin typeface="Times New Roman" panose="02020603050405020304" pitchFamily="18" charset="0"/>
                          <a:ea typeface="+mn-ea"/>
                          <a:cs typeface="Times New Roman" panose="02020603050405020304" pitchFamily="18" charset="0"/>
                        </a:rPr>
                        <a:t>.</a:t>
                      </a:r>
                      <a:r>
                        <a:rPr kumimoji="0" lang="ru-RU" sz="1600" b="0" i="0" kern="1200" dirty="0" smtClean="0">
                          <a:solidFill>
                            <a:schemeClr val="tx1"/>
                          </a:solidFill>
                          <a:effectLst/>
                          <a:latin typeface="+mn-lt"/>
                          <a:ea typeface="+mn-ea"/>
                          <a:cs typeface="+mn-cs"/>
                        </a:rPr>
                        <a:t> </a:t>
                      </a:r>
                      <a:endParaRPr lang="ru-RU" sz="1600" dirty="0">
                        <a:solidFill>
                          <a:schemeClr val="tx1"/>
                        </a:solidFill>
                      </a:endParaRPr>
                    </a:p>
                  </a:txBody>
                  <a:tcPr/>
                </a:tc>
                <a:tc>
                  <a:txBody>
                    <a:bodyPr/>
                    <a:lstStyle/>
                    <a:p>
                      <a:pPr algn="ct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Екіншіден</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басшылар</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кәсіпорынның</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басқа</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ұқсас</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кәсіпорындар</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жүйесіндегі</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өз</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орны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таңдап</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алынған</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стратегиялық</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бағытының</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дұрыстығы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туралы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ресурстарды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пайдалану</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тиімділігінің</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салыстырмалы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сипаты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және</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кәсіпорынды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басқару</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бойынша</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әртүрлі</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сұрақтарға</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шешімдер</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қабылдау</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туралы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түсінік</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алады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Үшіншіден</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баланстың</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мазмұны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оны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ішкі</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қолданушылары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сияқты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сыртқы</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қолданушыларға</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да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пайдалануға</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мүмкіндік</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r>
                        <a:rPr kumimoji="0" lang="ru-RU" b="0" i="0" kern="1200" dirty="0" err="1" smtClean="0">
                          <a:solidFill>
                            <a:schemeClr val="tx1"/>
                          </a:solidFill>
                          <a:effectLst/>
                          <a:latin typeface="Times New Roman" panose="02020603050405020304" pitchFamily="18" charset="0"/>
                          <a:ea typeface="+mn-ea"/>
                          <a:cs typeface="Times New Roman" panose="02020603050405020304" pitchFamily="18" charset="0"/>
                        </a:rPr>
                        <a:t>береді</a:t>
                      </a:r>
                      <a:r>
                        <a:rPr kumimoji="0" lang="ru-RU" b="0" i="0" kern="1200" dirty="0" smtClean="0">
                          <a:solidFill>
                            <a:schemeClr val="tx1"/>
                          </a:solidFill>
                          <a:effectLst/>
                          <a:latin typeface="Times New Roman" panose="02020603050405020304" pitchFamily="18" charset="0"/>
                          <a:ea typeface="+mn-ea"/>
                          <a:cs typeface="Times New Roman" panose="02020603050405020304" pitchFamily="18" charset="0"/>
                        </a:rPr>
                        <a:t>. </a:t>
                      </a:r>
                      <a:endParaRPr lang="ru-RU" dirty="0">
                        <a:solidFill>
                          <a:schemeClr val="tx1"/>
                        </a:solidFill>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000006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7239000" cy="5258984"/>
          </a:xfrm>
        </p:spPr>
        <p:txBody>
          <a:bodyPr/>
          <a:lstStyle/>
          <a:p>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Мысалы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аудиторлар</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дұрыс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тексеріс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жоспарлауда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клиенттің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сыртқы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берудегі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әдейі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жасалынған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әдейі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жасалынбаған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қателіктер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көмек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талдаушылар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талдаудың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бағытын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анықтайды</a:t>
            </a:r>
            <a:r>
              <a:rPr lang="ru-RU"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7215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3100" dirty="0" smtClean="0"/>
              <a:t>Бухгалтерлік баланс екі бөлімнен тұрады:</a:t>
            </a:r>
            <a:r>
              <a:rPr lang="ru-RU" dirty="0" smtClean="0"/>
              <a:t/>
            </a:r>
            <a:br>
              <a:rPr lang="ru-RU" dirty="0" smtClean="0"/>
            </a:br>
            <a:endParaRPr lang="ru-RU" dirty="0"/>
          </a:p>
        </p:txBody>
      </p:sp>
      <p:sp>
        <p:nvSpPr>
          <p:cNvPr id="3" name="Содержимое 2"/>
          <p:cNvSpPr>
            <a:spLocks noGrp="1"/>
          </p:cNvSpPr>
          <p:nvPr>
            <p:ph idx="1"/>
          </p:nvPr>
        </p:nvSpPr>
        <p:spPr>
          <a:xfrm>
            <a:off x="457200" y="908720"/>
            <a:ext cx="7239000" cy="5547016"/>
          </a:xfrm>
        </p:spPr>
        <p:txBody>
          <a:bodyPr>
            <a:normAutofit lnSpcReduction="10000"/>
          </a:bodyPr>
          <a:lstStyle/>
          <a:p>
            <a:pPr lvl="0" algn="just"/>
            <a:r>
              <a:rPr lang="kk-KZ" dirty="0" smtClean="0"/>
              <a:t>актив;</a:t>
            </a:r>
            <a:endParaRPr lang="ru-RU" dirty="0" smtClean="0"/>
          </a:p>
          <a:p>
            <a:pPr lvl="0" algn="just"/>
            <a:r>
              <a:rPr lang="kk-KZ" dirty="0" smtClean="0"/>
              <a:t>пассивтер. </a:t>
            </a:r>
            <a:endParaRPr lang="ru-RU" dirty="0" smtClean="0"/>
          </a:p>
          <a:p>
            <a:pPr lvl="0" algn="just"/>
            <a:r>
              <a:rPr lang="kk-KZ" b="1" i="1" dirty="0" smtClean="0">
                <a:solidFill>
                  <a:srgbClr val="C00000"/>
                </a:solidFill>
              </a:rPr>
              <a:t>Актив </a:t>
            </a:r>
            <a:r>
              <a:rPr lang="kk-KZ" i="1" dirty="0" smtClean="0">
                <a:solidFill>
                  <a:srgbClr val="C00000"/>
                </a:solidFill>
              </a:rPr>
              <a:t>деп </a:t>
            </a:r>
            <a:r>
              <a:rPr lang="kk-KZ" dirty="0" smtClean="0"/>
              <a:t>баланстың өндіріс процесінде шаруашылық қаражаттарының атқаратын міндеттеріне қарай олардың орналысуы мен  пайдаланылуы бойынша топтастырылған бөлігін айтады.</a:t>
            </a:r>
            <a:endParaRPr lang="ru-RU" dirty="0" smtClean="0"/>
          </a:p>
          <a:p>
            <a:pPr algn="just"/>
            <a:r>
              <a:rPr lang="kk-KZ" b="1" dirty="0" smtClean="0"/>
              <a:t>     </a:t>
            </a:r>
            <a:r>
              <a:rPr lang="kk-KZ" b="1" i="1" dirty="0" smtClean="0">
                <a:solidFill>
                  <a:srgbClr val="C00000"/>
                </a:solidFill>
              </a:rPr>
              <a:t>Пассивтер</a:t>
            </a:r>
            <a:r>
              <a:rPr lang="kk-KZ" i="1" dirty="0" smtClean="0">
                <a:solidFill>
                  <a:srgbClr val="C00000"/>
                </a:solidFill>
              </a:rPr>
              <a:t> деп </a:t>
            </a:r>
            <a:r>
              <a:rPr lang="kk-KZ" dirty="0" smtClean="0"/>
              <a:t>шаруашылық қаржыларының қорлану көздерінің құрамы, мақсаты, міндетті, капиталы орналысуы  бойынша топтастырылған бөлігін айтады. </a:t>
            </a:r>
            <a:endParaRPr lang="ru-RU" dirty="0" smtClean="0"/>
          </a:p>
          <a:p>
            <a:pPr algn="just"/>
            <a:r>
              <a:rPr lang="kk-KZ" dirty="0" smtClean="0"/>
              <a:t>  Баланс активтері мен пассивтерінің жекеленген көрсеткіштері </a:t>
            </a:r>
            <a:r>
              <a:rPr lang="kk-KZ" i="1" dirty="0" smtClean="0"/>
              <a:t>баптар </a:t>
            </a:r>
            <a:r>
              <a:rPr lang="kk-KZ" dirty="0" smtClean="0"/>
              <a:t>деп аталады.</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sz="3200" b="1" dirty="0" smtClean="0"/>
              <a:t>Активтің баптары</a:t>
            </a:r>
            <a:r>
              <a:rPr lang="kk-KZ" sz="3200" dirty="0" smtClean="0"/>
              <a:t> – щаруашылық мүліктері мен қаржысының жекеленген түрлерінің жәй-күйін бейнелейді,</a:t>
            </a:r>
          </a:p>
          <a:p>
            <a:pPr algn="just"/>
            <a:r>
              <a:rPr lang="kk-KZ" sz="3200" dirty="0" smtClean="0"/>
              <a:t> </a:t>
            </a:r>
            <a:r>
              <a:rPr lang="kk-KZ" sz="3200" b="1" dirty="0" smtClean="0"/>
              <a:t>пассивтің баптары</a:t>
            </a:r>
            <a:r>
              <a:rPr lang="kk-KZ" sz="3200" dirty="0" smtClean="0"/>
              <a:t> –капитал мен міндеттемелерінің  көздерін бейнелейді.</a:t>
            </a:r>
            <a:endParaRPr lang="ru-RU" sz="3200"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132</TotalTime>
  <Words>1184</Words>
  <Application>Microsoft Office PowerPoint</Application>
  <PresentationFormat>Экран (4:3)</PresentationFormat>
  <Paragraphs>100</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Изящная</vt:lpstr>
      <vt:lpstr>3- тақырып.  Екі жақталық қағидасы және баланстық теңдік </vt:lpstr>
      <vt:lpstr>Жоспар </vt:lpstr>
      <vt:lpstr>Презентация PowerPoint</vt:lpstr>
      <vt:lpstr>Презентация PowerPoint</vt:lpstr>
      <vt:lpstr>Презентация PowerPoint</vt:lpstr>
      <vt:lpstr>Баланс – есепті жылдың басындағы және соңындағы кәсіпорынның қаржылық жағдайын сипаттайды және маңызды қызметтер атқарады. </vt:lpstr>
      <vt:lpstr>Презентация PowerPoint</vt:lpstr>
      <vt:lpstr>Бухгалтерлік баланс екі бөлімнен тұрады: </vt:lpstr>
      <vt:lpstr>Презентация PowerPoint</vt:lpstr>
      <vt:lpstr>Презентация PowerPoint</vt:lpstr>
      <vt:lpstr>Презентация PowerPoint</vt:lpstr>
      <vt:lpstr>Презентация PowerPoint</vt:lpstr>
      <vt:lpstr>              Баланс 2021 жылдың 1қаңтар айына /кәсіпорын мен мекеменің аталуы/ </vt:lpstr>
      <vt:lpstr>Бухгалтерлік баланстың құрылымы және оның баптарының мазмұны </vt:lpstr>
      <vt:lpstr>Шаруашылық операцияларының түрлері және олардың  балансқа әсері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тақырып.  Екі жақталық қағидасы және баланстық теңдік</dc:title>
  <dc:creator>Пользователь</dc:creator>
  <cp:lastModifiedBy>admin</cp:lastModifiedBy>
  <cp:revision>9</cp:revision>
  <dcterms:created xsi:type="dcterms:W3CDTF">2021-09-12T16:13:23Z</dcterms:created>
  <dcterms:modified xsi:type="dcterms:W3CDTF">2021-09-13T07:43:21Z</dcterms:modified>
</cp:coreProperties>
</file>